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268" r:id="rId4"/>
    <p:sldId id="521" r:id="rId5"/>
    <p:sldId id="466" r:id="rId6"/>
    <p:sldId id="522" r:id="rId7"/>
    <p:sldId id="467" r:id="rId8"/>
    <p:sldId id="524" r:id="rId9"/>
    <p:sldId id="523" r:id="rId10"/>
    <p:sldId id="510" r:id="rId11"/>
    <p:sldId id="537" r:id="rId12"/>
    <p:sldId id="527" r:id="rId13"/>
    <p:sldId id="511" r:id="rId14"/>
    <p:sldId id="539" r:id="rId15"/>
    <p:sldId id="525" r:id="rId16"/>
    <p:sldId id="556" r:id="rId17"/>
    <p:sldId id="538" r:id="rId18"/>
    <p:sldId id="557" r:id="rId19"/>
    <p:sldId id="558" r:id="rId20"/>
    <p:sldId id="540" r:id="rId21"/>
    <p:sldId id="528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30" r:id="rId35"/>
    <p:sldId id="531" r:id="rId36"/>
    <p:sldId id="553" r:id="rId37"/>
    <p:sldId id="554" r:id="rId38"/>
    <p:sldId id="520" r:id="rId39"/>
    <p:sldId id="517" r:id="rId40"/>
    <p:sldId id="532" r:id="rId41"/>
    <p:sldId id="533" r:id="rId42"/>
    <p:sldId id="534" r:id="rId43"/>
    <p:sldId id="535" r:id="rId44"/>
    <p:sldId id="53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00"/>
    <a:srgbClr val="FF7C8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Odnowiona ziemia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1384184"/>
            <a:ext cx="10855354" cy="5259898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Po wyeliminowaniu grzechu miejsce dawnego nieba i dawnej ziemi zajmą </a:t>
            </a:r>
            <a:r>
              <a:rPr lang="pl-PL" dirty="0">
                <a:solidFill>
                  <a:srgbClr val="FAAF00"/>
                </a:solidFill>
              </a:rPr>
              <a:t>nowe niebo i nowa ziemia </a:t>
            </a:r>
            <a:r>
              <a:rPr lang="pl-PL" dirty="0">
                <a:solidFill>
                  <a:schemeClr val="tx1"/>
                </a:solidFill>
              </a:rPr>
              <a:t>(zob.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21,1). </a:t>
            </a:r>
            <a:r>
              <a:rPr lang="pl-PL" dirty="0">
                <a:solidFill>
                  <a:srgbClr val="FA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Rozdział mesjański!</a:t>
            </a:r>
          </a:p>
          <a:p>
            <a:r>
              <a:rPr lang="pl-PL" dirty="0">
                <a:solidFill>
                  <a:schemeClr val="tx1"/>
                </a:solidFill>
              </a:rPr>
              <a:t> W żydowskiej tradycji </a:t>
            </a:r>
            <a:r>
              <a:rPr lang="pl-PL" dirty="0">
                <a:solidFill>
                  <a:srgbClr val="FAAF00"/>
                </a:solidFill>
              </a:rPr>
              <a:t>wyróżniano 3 nieba</a:t>
            </a:r>
            <a:r>
              <a:rPr lang="pl-PL" dirty="0">
                <a:solidFill>
                  <a:schemeClr val="tx1"/>
                </a:solidFill>
              </a:rPr>
              <a:t>: ziemską atmosferę, gwieździsty wszechświat i miejsce zamieszkania Boga (por. 2 Kor 12,2). </a:t>
            </a:r>
            <a:r>
              <a:rPr lang="pl-PL" dirty="0" err="1">
                <a:solidFill>
                  <a:schemeClr val="tx1"/>
                </a:solidFill>
              </a:rPr>
              <a:t>Ap</a:t>
            </a:r>
            <a:r>
              <a:rPr lang="pl-PL" dirty="0">
                <a:solidFill>
                  <a:schemeClr val="tx1"/>
                </a:solidFill>
              </a:rPr>
              <a:t> 21,1 odnosi się do ziemskiej atmosfery. </a:t>
            </a:r>
          </a:p>
          <a:p>
            <a:r>
              <a:rPr lang="pl-PL" dirty="0">
                <a:solidFill>
                  <a:srgbClr val="FAAF00"/>
                </a:solidFill>
              </a:rPr>
              <a:t>Słowo nowy (gr. </a:t>
            </a:r>
            <a:r>
              <a:rPr lang="pl-PL" dirty="0" err="1">
                <a:solidFill>
                  <a:srgbClr val="FAAF00"/>
                </a:solidFill>
              </a:rPr>
              <a:t>kainos</a:t>
            </a:r>
            <a:r>
              <a:rPr lang="pl-PL" dirty="0">
                <a:solidFill>
                  <a:srgbClr val="FAAF00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) oznacza coś nowego w </a:t>
            </a:r>
            <a:r>
              <a:rPr lang="pl-PL" i="1" u="sng" dirty="0">
                <a:solidFill>
                  <a:schemeClr val="tx1"/>
                </a:solidFill>
              </a:rPr>
              <a:t>formie i jakości</a:t>
            </a:r>
            <a:r>
              <a:rPr lang="pl-PL" dirty="0">
                <a:solidFill>
                  <a:schemeClr val="tx1"/>
                </a:solidFill>
              </a:rPr>
              <a:t>, a nie w kwestii początku czy w czasie. Nowa ziemia jest odnowioną ziemią — oczyszczoną przez ogień i przywróconą do pierwotnego stanu (zob. 2 P 3,10-13).</a:t>
            </a:r>
          </a:p>
          <a:p>
            <a:r>
              <a:rPr lang="pl-PL" dirty="0">
                <a:solidFill>
                  <a:schemeClr val="tx1"/>
                </a:solidFill>
              </a:rPr>
              <a:t>Dla Jana </a:t>
            </a:r>
            <a:r>
              <a:rPr lang="pl-PL" dirty="0">
                <a:solidFill>
                  <a:srgbClr val="FAAF00"/>
                </a:solidFill>
              </a:rPr>
              <a:t>brak morza </a:t>
            </a:r>
            <a:r>
              <a:rPr lang="pl-PL" dirty="0">
                <a:solidFill>
                  <a:schemeClr val="tx1"/>
                </a:solidFill>
              </a:rPr>
              <a:t>na nowej ziemi znaczy brak zła, które powodowało cierpienie i ból. </a:t>
            </a:r>
          </a:p>
          <a:p>
            <a:r>
              <a:rPr lang="pl-PL" dirty="0">
                <a:solidFill>
                  <a:srgbClr val="FFC000"/>
                </a:solidFill>
              </a:rPr>
              <a:t>Brak świątyni</a:t>
            </a:r>
            <a:r>
              <a:rPr lang="pl-PL" dirty="0">
                <a:solidFill>
                  <a:schemeClr val="tx1"/>
                </a:solidFill>
              </a:rPr>
              <a:t>: Nowe Jeruzalem nie potrzebuje symbolu obecności Boga, gdyż On będzie prawdziwie obecny w tym mieście.</a:t>
            </a:r>
          </a:p>
        </p:txBody>
      </p:sp>
    </p:spTree>
    <p:extLst>
      <p:ext uri="{BB962C8B-B14F-4D97-AF65-F5344CB8AC3E}">
        <p14:creationId xmlns:p14="http://schemas.microsoft.com/office/powerpoint/2010/main" val="311972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A7103-AC72-421E-9D9C-14ED73A3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68A76-4C68-4DFF-975A-B1E78A106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WYSCHNIÄTE MORZE">
            <a:extLst>
              <a:ext uri="{FF2B5EF4-FFF2-40B4-BE49-F238E27FC236}">
                <a16:creationId xmlns:a16="http://schemas.microsoft.com/office/drawing/2014/main" id="{00FB5D93-D99A-4BB9-A9EF-2DD727CF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362075"/>
            <a:ext cx="6667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0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A13362-6CC2-426B-8B30-D1128AD9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792008-918E-4143-93D6-DD7928DF6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Znalezione obrazy dla zapytania new jerusalem">
            <a:extLst>
              <a:ext uri="{FF2B5EF4-FFF2-40B4-BE49-F238E27FC236}">
                <a16:creationId xmlns:a16="http://schemas.microsoft.com/office/drawing/2014/main" id="{2E193FE4-997B-417D-AF59-3784CF96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"/>
            <a:ext cx="9144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29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Miasto Oblubienica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/>
          </a:bodyPr>
          <a:lstStyle/>
          <a:p>
            <a:r>
              <a:rPr lang="pl-PL" dirty="0"/>
              <a:t>Anioł nazywa miasto oblubienicą, małżonką Baranka: </a:t>
            </a:r>
            <a:r>
              <a:rPr lang="pl-PL" dirty="0">
                <a:solidFill>
                  <a:srgbClr val="FAAF00"/>
                </a:solidFill>
              </a:rPr>
              <a:t>nowy akropol ziemi = górne miasto</a:t>
            </a:r>
          </a:p>
          <a:p>
            <a:r>
              <a:rPr lang="pl-PL" dirty="0"/>
              <a:t>Nowe Jeruzalem jest umieszczone na wielkiej i wysokiej górze (zob. </a:t>
            </a:r>
            <a:r>
              <a:rPr lang="pl-PL" dirty="0" err="1"/>
              <a:t>Ap</a:t>
            </a:r>
            <a:r>
              <a:rPr lang="pl-PL" dirty="0"/>
              <a:t> 21,10). Uważa się, że ta wielka góra, mówiąc w przenośni, to wzniesienie powstałe z </a:t>
            </a:r>
            <a:r>
              <a:rPr lang="pl-PL" dirty="0">
                <a:solidFill>
                  <a:srgbClr val="FAAF00"/>
                </a:solidFill>
              </a:rPr>
              <a:t>ruin Babilonu</a:t>
            </a:r>
            <a:r>
              <a:rPr lang="pl-PL" dirty="0"/>
              <a:t>. Odbudowywanie miasta na wzniesieniu powstałym z ruin zniszczonego miasta było znaną praktyką w starożytności (zob. </a:t>
            </a:r>
            <a:r>
              <a:rPr lang="pl-PL" dirty="0" err="1"/>
              <a:t>Joz</a:t>
            </a:r>
            <a:r>
              <a:rPr lang="pl-PL" dirty="0"/>
              <a:t> 11,13; Jr 30,18). Tak więc Nowe Jeruzalem wznosi się w całej swej chwale niejako na ruinach eschatologicznego Babilonu </a:t>
            </a:r>
          </a:p>
        </p:txBody>
      </p:sp>
    </p:spTree>
    <p:extLst>
      <p:ext uri="{BB962C8B-B14F-4D97-AF65-F5344CB8AC3E}">
        <p14:creationId xmlns:p14="http://schemas.microsoft.com/office/powerpoint/2010/main" val="1970358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C618B-FDE1-4C2E-88D5-596AE6CE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03EAE1-844C-4F89-B46A-FC8A61C87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akropol">
            <a:extLst>
              <a:ext uri="{FF2B5EF4-FFF2-40B4-BE49-F238E27FC236}">
                <a16:creationId xmlns:a16="http://schemas.microsoft.com/office/drawing/2014/main" id="{2D474B54-F9BE-49B1-9983-9E5E31B8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7775"/>
            <a:ext cx="68580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7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0DCE2D-380B-4054-AD72-C630C2F6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4E07E9-C0F5-4057-9709-24DA86E6F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new jerusalem">
            <a:extLst>
              <a:ext uri="{FF2B5EF4-FFF2-40B4-BE49-F238E27FC236}">
                <a16:creationId xmlns:a16="http://schemas.microsoft.com/office/drawing/2014/main" id="{77DEC734-F26E-44FC-B16D-CE1A9488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85875"/>
            <a:ext cx="6858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8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9015D-0079-43FF-9344-986A9937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Sacra di San Michele [</a:t>
            </a:r>
            <a:r>
              <a:rPr lang="pl-PL" dirty="0" err="1"/>
              <a:t>Piemonte</a:t>
            </a:r>
            <a:r>
              <a:rPr lang="pl-PL" dirty="0"/>
              <a:t>]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052D36-C7A8-4CCF-A000-C0C71E75D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sacra di san michele">
            <a:extLst>
              <a:ext uri="{FF2B5EF4-FFF2-40B4-BE49-F238E27FC236}">
                <a16:creationId xmlns:a16="http://schemas.microsoft.com/office/drawing/2014/main" id="{C0EE7759-051B-4C3D-937B-E99581B4F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528763"/>
            <a:ext cx="76009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7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370B7-95DF-44E4-B66E-83B09845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F960AA-45DB-4270-BCDF-73E3759C1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MONTE GARGANO">
            <a:extLst>
              <a:ext uri="{FF2B5EF4-FFF2-40B4-BE49-F238E27FC236}">
                <a16:creationId xmlns:a16="http://schemas.microsoft.com/office/drawing/2014/main" id="{FF2F5636-118C-4709-B54B-0BE1E6AF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95263"/>
            <a:ext cx="9725025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2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A70660-ECB1-4B49-874B-D8918E4D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8598A6-1551-451B-BA18-D08C0208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sacra di san michele">
            <a:extLst>
              <a:ext uri="{FF2B5EF4-FFF2-40B4-BE49-F238E27FC236}">
                <a16:creationId xmlns:a16="http://schemas.microsoft.com/office/drawing/2014/main" id="{E14DA33B-5FAF-4C89-810B-4AA42B04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4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3E6358-3BF2-4365-9EA6-38A23651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138774-64AF-4A07-831B-BB5C9187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swor odf st michael">
            <a:extLst>
              <a:ext uri="{FF2B5EF4-FFF2-40B4-BE49-F238E27FC236}">
                <a16:creationId xmlns:a16="http://schemas.microsoft.com/office/drawing/2014/main" id="{15B47CDA-060C-451A-9DE9-4E877C3E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763"/>
            <a:ext cx="908685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5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Odnowiona ziemia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21</a:t>
            </a:r>
          </a:p>
        </p:txBody>
      </p:sp>
      <p:pic>
        <p:nvPicPr>
          <p:cNvPr id="1026" name="Picture 2" descr="Znalezione obrazy dla zapytania ziemia z ksiezyca">
            <a:extLst>
              <a:ext uri="{FF2B5EF4-FFF2-40B4-BE49-F238E27FC236}">
                <a16:creationId xmlns:a16="http://schemas.microsoft.com/office/drawing/2014/main" id="{91E7CA9F-1991-4D51-BFBD-E24D4385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7" y="2195164"/>
            <a:ext cx="6245225" cy="46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Miasto Oblubienica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/>
          </a:bodyPr>
          <a:lstStyle/>
          <a:p>
            <a:r>
              <a:rPr lang="pl-PL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Prymazjusz</a:t>
            </a:r>
            <a:r>
              <a:rPr lang="pl-PL" dirty="0"/>
              <a:t>: </a:t>
            </a:r>
            <a:r>
              <a:rPr lang="pl-PL" i="1" dirty="0"/>
              <a:t>Murem Kościoła – Chrystus, </a:t>
            </a:r>
            <a:r>
              <a:rPr lang="pl-PL" i="1" dirty="0" err="1"/>
              <a:t>Commentarius</a:t>
            </a:r>
            <a:r>
              <a:rPr lang="pl-PL" i="1" dirty="0"/>
              <a:t> in </a:t>
            </a:r>
            <a:r>
              <a:rPr lang="pl-PL" i="1" dirty="0" err="1"/>
              <a:t>Apocalipsis</a:t>
            </a:r>
            <a:endParaRPr lang="pl-PL" i="1" dirty="0"/>
          </a:p>
          <a:p>
            <a:r>
              <a:rPr lang="pl-PL" dirty="0"/>
              <a:t>Nowe Jeruzalem jest otoczone wysokim murem, w którym znajduje się </a:t>
            </a:r>
            <a:r>
              <a:rPr lang="pl-PL" dirty="0">
                <a:solidFill>
                  <a:srgbClr val="FAAF00"/>
                </a:solidFill>
              </a:rPr>
              <a:t>12 bram — po 3 bramy z każdej z czterech stron</a:t>
            </a:r>
            <a:r>
              <a:rPr lang="pl-PL" dirty="0"/>
              <a:t> — a przy bramach pełnią wartę aniołowie. </a:t>
            </a:r>
          </a:p>
          <a:p>
            <a:r>
              <a:rPr lang="pl-PL" dirty="0"/>
              <a:t>Jest to echo świątyni z </a:t>
            </a:r>
            <a: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wizji Ezechiela </a:t>
            </a:r>
            <a:r>
              <a:rPr lang="pl-PL" dirty="0"/>
              <a:t>(zob. </a:t>
            </a:r>
            <a:r>
              <a:rPr lang="pl-PL" dirty="0" err="1"/>
              <a:t>Ez</a:t>
            </a:r>
            <a:r>
              <a:rPr lang="pl-PL" dirty="0"/>
              <a:t> 40,5; 48,30-35). Bramy ze wszystkich stron pozwalają wejść do miasta z dowolnego kierunku</a:t>
            </a:r>
          </a:p>
          <a:p>
            <a:r>
              <a:rPr lang="pl-PL" dirty="0"/>
              <a:t>Mur ma mieć dwanaście warstw fundamentu ozdobionych odpowiednio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jaspisem, szafirem, chalcedonem, szmaragdem, sardonyksem, krwawnikiem, chryzolitem, berylem, topazem, chryzoprazem, hiacyntem i ametystem.</a:t>
            </a:r>
          </a:p>
        </p:txBody>
      </p:sp>
    </p:spTree>
    <p:extLst>
      <p:ext uri="{BB962C8B-B14F-4D97-AF65-F5344CB8AC3E}">
        <p14:creationId xmlns:p14="http://schemas.microsoft.com/office/powerpoint/2010/main" val="1072318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Miasto Oblubienica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/>
          </a:bodyPr>
          <a:lstStyle/>
          <a:p>
            <a:r>
              <a:rPr lang="pl-PL" dirty="0"/>
              <a:t>Miasto ma </a:t>
            </a:r>
            <a:r>
              <a:rPr lang="pl-PL" dirty="0">
                <a:solidFill>
                  <a:srgbClr val="FAAF00"/>
                </a:solidFill>
              </a:rPr>
              <a:t>12 tys. stadiów (ok. 2,4 tys. km) </a:t>
            </a:r>
            <a:r>
              <a:rPr lang="pl-PL" dirty="0"/>
              <a:t>długości, szerokości i wysokości. Sześcian ma 12 krawędzi, a skoro każda z krawędzi mierzy 12 tys. stadiów, to wszystkie krawędzie miasta wynoszą łącznie </a:t>
            </a:r>
            <a:r>
              <a:rPr lang="pl-PL" dirty="0">
                <a:solidFill>
                  <a:srgbClr val="FAAF00"/>
                </a:solidFill>
              </a:rPr>
              <a:t>144 tys. stadiów</a:t>
            </a:r>
            <a:r>
              <a:rPr lang="pl-PL" dirty="0"/>
              <a:t>. </a:t>
            </a:r>
          </a:p>
          <a:p>
            <a:r>
              <a:rPr lang="pl-PL" dirty="0"/>
              <a:t>Narody będą chodzić w światłości miasta, a królowie wniosą do niego swoją chwałę. Jest to kolejne echo proroctwa Izajasza: „I pójdą narody do twojej światłości, a królowie do blasku, który jaśnieje nad tobą” (Iz 60,3). Narody i królowie odnowionej ziemi to odkupieni. </a:t>
            </a:r>
          </a:p>
          <a:p>
            <a:r>
              <a:rPr lang="pl-PL" dirty="0"/>
              <a:t>Celem Apokalipsy Jana jest skierować naszą uwagę na </a:t>
            </a:r>
            <a:r>
              <a:rPr lang="pl-PL" dirty="0">
                <a:solidFill>
                  <a:srgbClr val="FAAF00"/>
                </a:solidFill>
              </a:rPr>
              <a:t>Chrystusa j</a:t>
            </a:r>
            <a:r>
              <a:rPr lang="pl-PL" dirty="0"/>
              <a:t>ako jedyną nadzieję na znalezienie się w przyszłej ojczyźnie odkupionych.</a:t>
            </a:r>
          </a:p>
        </p:txBody>
      </p:sp>
    </p:spTree>
    <p:extLst>
      <p:ext uri="{BB962C8B-B14F-4D97-AF65-F5344CB8AC3E}">
        <p14:creationId xmlns:p14="http://schemas.microsoft.com/office/powerpoint/2010/main" val="4266554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Jaspis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98C46E4-50CD-48BE-B496-505E114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upload.wikimedia.org/wikipedia/commons/4/42/Jasper.pebble.600pix.jpg">
            <a:extLst>
              <a:ext uri="{FF2B5EF4-FFF2-40B4-BE49-F238E27FC236}">
                <a16:creationId xmlns:a16="http://schemas.microsoft.com/office/drawing/2014/main" id="{4C281B79-5EB6-4741-994E-37DDC4F3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7175"/>
            <a:ext cx="5715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7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Szafir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98C46E4-50CD-48BE-B496-505E114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8" name="Picture 4" descr="Znalezione obrazy dla zapytania szafir">
            <a:extLst>
              <a:ext uri="{FF2B5EF4-FFF2-40B4-BE49-F238E27FC236}">
                <a16:creationId xmlns:a16="http://schemas.microsoft.com/office/drawing/2014/main" id="{A6265037-600D-4256-AD52-73329FB1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70" y="1422756"/>
            <a:ext cx="10950429" cy="45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Chalcedon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98C46E4-50CD-48BE-B496-505E114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halcedon polerowany">
            <a:extLst>
              <a:ext uri="{FF2B5EF4-FFF2-40B4-BE49-F238E27FC236}">
                <a16:creationId xmlns:a16="http://schemas.microsoft.com/office/drawing/2014/main" id="{0FAB37F9-7627-4351-A581-0246C48C0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71" y="1518407"/>
            <a:ext cx="7119457" cy="53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1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Szmaragd</a:t>
            </a:r>
            <a:endParaRPr lang="pl-PL" dirty="0"/>
          </a:p>
        </p:txBody>
      </p:sp>
      <p:pic>
        <p:nvPicPr>
          <p:cNvPr id="8194" name="Picture 2" descr="Beryl-gem7-72b.jpg">
            <a:extLst>
              <a:ext uri="{FF2B5EF4-FFF2-40B4-BE49-F238E27FC236}">
                <a16:creationId xmlns:a16="http://schemas.microsoft.com/office/drawing/2014/main" id="{7204C2BF-655E-4C75-8615-57D6F91E3D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63" y="1825625"/>
            <a:ext cx="30894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1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Sardonyks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80C8B-B154-49FE-B554-C99B82B9E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Agat wstÄgowy, grudka.jpg">
            <a:extLst>
              <a:ext uri="{FF2B5EF4-FFF2-40B4-BE49-F238E27FC236}">
                <a16:creationId xmlns:a16="http://schemas.microsoft.com/office/drawing/2014/main" id="{B1326717-BCE1-4380-8445-3BD8B651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637" y="1438275"/>
            <a:ext cx="49625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98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Chryzolit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080C8B-B154-49FE-B554-C99B82B9E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4" name="Picture 4" descr="Znalezione obrazy dla zapytania chryzolit">
            <a:extLst>
              <a:ext uri="{FF2B5EF4-FFF2-40B4-BE49-F238E27FC236}">
                <a16:creationId xmlns:a16="http://schemas.microsoft.com/office/drawing/2014/main" id="{34AB1BD3-5872-444F-9240-009E15AB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27" y="1731219"/>
            <a:ext cx="7692545" cy="51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2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Beryl</a:t>
            </a:r>
            <a:endParaRPr lang="pl-PL" dirty="0"/>
          </a:p>
        </p:txBody>
      </p:sp>
      <p:pic>
        <p:nvPicPr>
          <p:cNvPr id="11266" name="Picture 2" descr="Znalezione obrazy dla zapytania beryl mineraÅ">
            <a:extLst>
              <a:ext uri="{FF2B5EF4-FFF2-40B4-BE49-F238E27FC236}">
                <a16:creationId xmlns:a16="http://schemas.microsoft.com/office/drawing/2014/main" id="{19E1F644-D126-4FEE-9F6A-ED2AE9333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84" y="1825625"/>
            <a:ext cx="3278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1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Topaz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377200-DD4B-41EB-ACFB-22697687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Topaz-137556.jpg">
            <a:extLst>
              <a:ext uri="{FF2B5EF4-FFF2-40B4-BE49-F238E27FC236}">
                <a16:creationId xmlns:a16="http://schemas.microsoft.com/office/drawing/2014/main" id="{AA79DBEA-6AAC-47F7-893B-D140B0F6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571500"/>
            <a:ext cx="46863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6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1" y="503339"/>
            <a:ext cx="11110448" cy="6266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Następnie ujrzałem nowe </a:t>
            </a:r>
            <a:r>
              <a:rPr lang="pl-PL" dirty="0">
                <a:solidFill>
                  <a:srgbClr val="FFFF00"/>
                </a:solidFill>
              </a:rPr>
              <a:t>niebo i nową ziemię</a:t>
            </a:r>
            <a:r>
              <a:rPr lang="pl-PL" dirty="0"/>
              <a:t>, bo pierwsze niebo i pierwsza ziemia przeminęły. Również morza już nie ma.</a:t>
            </a:r>
          </a:p>
          <a:p>
            <a:pPr marL="0" indent="0">
              <a:buNone/>
            </a:pPr>
            <a:r>
              <a:rPr lang="pl-PL" dirty="0"/>
              <a:t>I zobaczyłem, że z nieba od Boga zstępuje </a:t>
            </a:r>
            <a:r>
              <a:rPr lang="pl-PL" dirty="0">
                <a:solidFill>
                  <a:srgbClr val="FFFF00"/>
                </a:solidFill>
              </a:rPr>
              <a:t>Miasto Święte</a:t>
            </a:r>
            <a:r>
              <a:rPr lang="pl-PL" dirty="0"/>
              <a:t>, nowe Jeruzalem, gotowe jak oblubienica, która wystroiła się dla swojego męża.</a:t>
            </a:r>
          </a:p>
          <a:p>
            <a:pPr marL="0" indent="0">
              <a:buNone/>
            </a:pPr>
            <a:r>
              <a:rPr lang="pl-PL" dirty="0"/>
              <a:t>Usłyszałem też potężny głos rozlegający się od tronu:„ Oto mieszkanie Boga z ludźmi. On zamieszka z nimi i będą Jego ludem, a On będzie Bogiem z nimi.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</a:rPr>
              <a:t>On otrze z ich oczu każdą łzę i nie będzie już śmierci ani bólu, ani krzyku, ani cierpienia, bo pierwsze rzeczy przeminęły”.</a:t>
            </a:r>
          </a:p>
          <a:p>
            <a:pPr marL="0" indent="0">
              <a:buNone/>
            </a:pPr>
            <a:r>
              <a:rPr lang="pl-PL" dirty="0"/>
              <a:t>Ten, który zasiadał na tronie, powiedział: „</a:t>
            </a:r>
            <a:r>
              <a:rPr lang="pl-PL" dirty="0">
                <a:solidFill>
                  <a:srgbClr val="FAAF00"/>
                </a:solidFill>
              </a:rPr>
              <a:t>Oto wszystko czynię nowe</a:t>
            </a:r>
            <a:r>
              <a:rPr lang="pl-PL" dirty="0"/>
              <a:t>”. I dodał: „Zapisz to, bo są to słowa wiarygodne i prawdziwe”.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Chryzopraz</a:t>
            </a:r>
            <a:endParaRPr lang="pl-PL" dirty="0"/>
          </a:p>
        </p:txBody>
      </p:sp>
      <p:pic>
        <p:nvPicPr>
          <p:cNvPr id="13314" name="Picture 2" descr="Polski chryzopraz">
            <a:extLst>
              <a:ext uri="{FF2B5EF4-FFF2-40B4-BE49-F238E27FC236}">
                <a16:creationId xmlns:a16="http://schemas.microsoft.com/office/drawing/2014/main" id="{2CA8E6CC-85BB-4898-9CE6-755B04A3FA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7" y="2375694"/>
            <a:ext cx="48768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9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Hiacynt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B911A1-A685-4025-A1AD-1905A0ECA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Znalezione obrazy dla zapytania hiacynt mineraÅ">
            <a:extLst>
              <a:ext uri="{FF2B5EF4-FFF2-40B4-BE49-F238E27FC236}">
                <a16:creationId xmlns:a16="http://schemas.microsoft.com/office/drawing/2014/main" id="{D4A0955C-8351-4AA1-918A-02FEED20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94" y="1463906"/>
            <a:ext cx="7367456" cy="487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96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Ametyst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B911A1-A685-4025-A1AD-1905A0ECA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Znalezione obrazy dla zapytania ametyst mineraÅ">
            <a:extLst>
              <a:ext uri="{FF2B5EF4-FFF2-40B4-BE49-F238E27FC236}">
                <a16:creationId xmlns:a16="http://schemas.microsoft.com/office/drawing/2014/main" id="{829890DA-C6F2-4D9D-B8FC-572AC87C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35" y="1532855"/>
            <a:ext cx="8009739" cy="53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7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34B200-3069-4BB6-9448-97D1377B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C79739-3EDC-4E23-B0E4-E189A43BA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Podobny obraz">
            <a:extLst>
              <a:ext uri="{FF2B5EF4-FFF2-40B4-BE49-F238E27FC236}">
                <a16:creationId xmlns:a16="http://schemas.microsoft.com/office/drawing/2014/main" id="{541A4445-3D15-436A-9298-25A619A8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685800"/>
            <a:ext cx="4762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82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Babilon - określenia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Eschatologiczny Babilon </a:t>
            </a:r>
          </a:p>
          <a:p>
            <a:r>
              <a:rPr lang="pl-PL" dirty="0"/>
              <a:t>Miasto szatana </a:t>
            </a:r>
          </a:p>
          <a:p>
            <a:r>
              <a:rPr lang="pl-PL" dirty="0"/>
              <a:t>Wielkie miasto </a:t>
            </a:r>
          </a:p>
          <a:p>
            <a:r>
              <a:rPr lang="pl-PL" dirty="0"/>
              <a:t>Ziemskie miasto </a:t>
            </a:r>
          </a:p>
          <a:p>
            <a:r>
              <a:rPr lang="pl-PL" dirty="0"/>
              <a:t>Zbuntowane miasto </a:t>
            </a:r>
          </a:p>
          <a:p>
            <a:r>
              <a:rPr lang="pl-PL" dirty="0"/>
              <a:t>Miasto wszeteczne </a:t>
            </a:r>
          </a:p>
          <a:p>
            <a:r>
              <a:rPr lang="pl-PL" dirty="0"/>
              <a:t>Przyozdobione złotem i drogimi kamieniami </a:t>
            </a:r>
          </a:p>
          <a:p>
            <a:r>
              <a:rPr lang="pl-PL" dirty="0"/>
              <a:t>Siedlisko demonów </a:t>
            </a:r>
          </a:p>
          <a:p>
            <a:r>
              <a:rPr lang="pl-PL" dirty="0"/>
              <a:t>Miejsce nieczystości </a:t>
            </a:r>
          </a:p>
          <a:p>
            <a:r>
              <a:rPr lang="pl-PL" dirty="0"/>
              <a:t>Położone nad Eufratem</a:t>
            </a:r>
          </a:p>
          <a:p>
            <a:r>
              <a:rPr lang="pl-PL" dirty="0"/>
              <a:t>Oferujące kielich obrzydliwości </a:t>
            </a:r>
          </a:p>
          <a:p>
            <a:r>
              <a:rPr lang="pl-PL" dirty="0"/>
              <a:t>Otrzymujące moc i władzę od narodów i królów </a:t>
            </a:r>
          </a:p>
          <a:p>
            <a:r>
              <a:rPr lang="pl-PL" dirty="0"/>
              <a:t>Zamieszkane przez tych, których imiona nie są zapisane w Księdze żywota </a:t>
            </a:r>
          </a:p>
          <a:p>
            <a:r>
              <a:rPr lang="pl-PL" dirty="0"/>
              <a:t>Zniszczone na zawsze </a:t>
            </a:r>
          </a:p>
        </p:txBody>
      </p:sp>
      <p:pic>
        <p:nvPicPr>
          <p:cNvPr id="3074" name="Picture 2" descr="Znalezione obrazy dla zapytania BABILON">
            <a:extLst>
              <a:ext uri="{FF2B5EF4-FFF2-40B4-BE49-F238E27FC236}">
                <a16:creationId xmlns:a16="http://schemas.microsoft.com/office/drawing/2014/main" id="{B684BB39-2459-41DD-906B-164BC466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98" y="497660"/>
            <a:ext cx="33051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67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Nowe Jeruzalem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Miasto Boga </a:t>
            </a:r>
          </a:p>
          <a:p>
            <a:r>
              <a:rPr lang="pl-PL" dirty="0"/>
              <a:t>Święte miasto </a:t>
            </a:r>
          </a:p>
          <a:p>
            <a:r>
              <a:rPr lang="pl-PL" dirty="0"/>
              <a:t>Niebiańskie miasto </a:t>
            </a:r>
          </a:p>
          <a:p>
            <a:r>
              <a:rPr lang="pl-PL" dirty="0"/>
              <a:t>Wierne miasto </a:t>
            </a:r>
          </a:p>
          <a:p>
            <a:r>
              <a:rPr lang="pl-PL" dirty="0"/>
              <a:t>Miasto oblubienicą Baranka </a:t>
            </a:r>
          </a:p>
          <a:p>
            <a:r>
              <a:rPr lang="pl-PL" dirty="0"/>
              <a:t>Przyozdobione złotem i drogimi kamieniami </a:t>
            </a:r>
          </a:p>
          <a:p>
            <a:r>
              <a:rPr lang="pl-PL" dirty="0"/>
              <a:t>Miejsce zamieszkania Boga </a:t>
            </a:r>
          </a:p>
          <a:p>
            <a:r>
              <a:rPr lang="pl-PL" dirty="0"/>
              <a:t>Wolne od wszelkiej nieczystości </a:t>
            </a:r>
          </a:p>
          <a:p>
            <a:r>
              <a:rPr lang="pl-PL" dirty="0"/>
              <a:t>Posiadające rzekę wody żywota </a:t>
            </a:r>
          </a:p>
          <a:p>
            <a:r>
              <a:rPr lang="pl-PL" dirty="0"/>
              <a:t>Oferujące wodę żywota </a:t>
            </a:r>
          </a:p>
          <a:p>
            <a:r>
              <a:rPr lang="pl-PL" dirty="0"/>
              <a:t>Obdarzone chwałą narodów i królów </a:t>
            </a:r>
          </a:p>
          <a:p>
            <a:r>
              <a:rPr lang="pl-PL" dirty="0"/>
              <a:t>Zamieszkane przez tych, których imiona są zapisane w Księdze żywota </a:t>
            </a:r>
          </a:p>
          <a:p>
            <a:r>
              <a:rPr lang="pl-PL" dirty="0"/>
              <a:t>Istnieje na zawsze </a:t>
            </a:r>
          </a:p>
          <a:p>
            <a:r>
              <a:rPr lang="pl-PL" dirty="0"/>
              <a:t>Oświetlone światłem Baranka i Boga </a:t>
            </a:r>
          </a:p>
        </p:txBody>
      </p:sp>
      <p:pic>
        <p:nvPicPr>
          <p:cNvPr id="4" name="Picture 2" descr="Znalezione obrazy dla zapytania new jerusalem">
            <a:extLst>
              <a:ext uri="{FF2B5EF4-FFF2-40B4-BE49-F238E27FC236}">
                <a16:creationId xmlns:a16="http://schemas.microsoft.com/office/drawing/2014/main" id="{E5F62755-E2F9-4A7D-B6A8-D4A3DD772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76" y="909870"/>
            <a:ext cx="4969184" cy="35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17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Drzewo życia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7709483" cy="5276675"/>
          </a:xfrm>
        </p:spPr>
        <p:txBody>
          <a:bodyPr>
            <a:normAutofit/>
          </a:bodyPr>
          <a:lstStyle/>
          <a:p>
            <a:r>
              <a:rPr lang="pl-PL" dirty="0"/>
              <a:t>Eschatologiczne wyobrażenia lokowały Drzewo Życia jako istotny element Przyszłego Świata (</a:t>
            </a:r>
            <a:r>
              <a:rPr lang="pl-PL" dirty="0" err="1"/>
              <a:t>Olam</a:t>
            </a:r>
            <a:r>
              <a:rPr lang="pl-PL" dirty="0"/>
              <a:t> ha-Ba), w którym sprawiedliwi będą mogli spożywać jego owoce. </a:t>
            </a:r>
          </a:p>
          <a:p>
            <a:r>
              <a:rPr lang="pl-PL" dirty="0"/>
              <a:t>Psalm 1 (</a:t>
            </a:r>
            <a:r>
              <a:rPr lang="pl-PL" dirty="0" err="1"/>
              <a:t>Ps</a:t>
            </a:r>
            <a:r>
              <a:rPr lang="pl-PL" dirty="0"/>
              <a:t> 1,3) wspomina o Drzewie Życia, które zostało zasadzone na płynącą wodą, a Księga Ezechiela (</a:t>
            </a:r>
            <a:r>
              <a:rPr lang="pl-PL" dirty="0" err="1"/>
              <a:t>Ez</a:t>
            </a:r>
            <a:r>
              <a:rPr lang="pl-PL" dirty="0"/>
              <a:t> 47,12) uzupełnia, że w dniu zmartwychwstania jego owoce się nie wyczerpią, a liście nie zwiędną i będą służyły za lekarstwo. </a:t>
            </a:r>
          </a:p>
        </p:txBody>
      </p:sp>
      <p:pic>
        <p:nvPicPr>
          <p:cNvPr id="17410" name="Picture 2" descr="https://upload.wikimedia.org/wikipedia/commons/b/be/Tree_of_life_with_virgin_and_eve.gif">
            <a:extLst>
              <a:ext uri="{FF2B5EF4-FFF2-40B4-BE49-F238E27FC236}">
                <a16:creationId xmlns:a16="http://schemas.microsoft.com/office/drawing/2014/main" id="{32F65E6F-079D-47EE-A90C-62AB5A528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22309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89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2B8E68-F9EB-4115-966E-3C37DE9B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C3E26E-1B9C-475A-B263-2B691285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https://upload.wikimedia.org/wikipedia/commons/thumb/f/f7/Hieronymus_Bosch_-_The_Garden_of_Earthly_Delights_-_The_Earthly_Paradise_%28Garden_of_Eden%29.jpg/250px-Hieronymus_Bosch_-_The_Garden_of_Earthly_Delights_-_The_Earthly_Paradise_%28Garden_of_Eden%29.jpg">
            <a:extLst>
              <a:ext uri="{FF2B5EF4-FFF2-40B4-BE49-F238E27FC236}">
                <a16:creationId xmlns:a16="http://schemas.microsoft.com/office/drawing/2014/main" id="{57D2F251-1CF7-4C9A-83FA-6D5C0E06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528638"/>
            <a:ext cx="23812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21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Zakończenie księgi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err="1"/>
              <a:t>Ap</a:t>
            </a:r>
            <a:r>
              <a:rPr lang="pl-PL" sz="3200" b="1" dirty="0"/>
              <a:t> 22</a:t>
            </a:r>
          </a:p>
        </p:txBody>
      </p:sp>
      <p:pic>
        <p:nvPicPr>
          <p:cNvPr id="2050" name="Picture 2" descr="Znalezione obrazy dla zapytania ksiÄga">
            <a:extLst>
              <a:ext uri="{FF2B5EF4-FFF2-40B4-BE49-F238E27FC236}">
                <a16:creationId xmlns:a16="http://schemas.microsoft.com/office/drawing/2014/main" id="{8B53BA25-F50D-4DFF-8791-7CBB1E0A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60" y="2045688"/>
            <a:ext cx="8336280" cy="4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78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F5B63-696F-46E2-AFD6-8DBECAEF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528506"/>
            <a:ext cx="10233800" cy="6065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Anioł  pokazał mi też </a:t>
            </a:r>
            <a:r>
              <a:rPr lang="pl-PL" dirty="0">
                <a:solidFill>
                  <a:srgbClr val="FFFF00"/>
                </a:solidFill>
              </a:rPr>
              <a:t>rzekę wody życia</a:t>
            </a:r>
            <a:r>
              <a:rPr lang="pl-PL" dirty="0"/>
              <a:t>, przejrzystej jak kryształ, która wypływa od tronu Boga i Baranka.</a:t>
            </a:r>
          </a:p>
          <a:p>
            <a:pPr marL="0" indent="0">
              <a:buNone/>
            </a:pPr>
            <a:r>
              <a:rPr lang="pl-PL" dirty="0"/>
              <a:t>Na środku placu miasta, pomiędzy brzegami rzeki </a:t>
            </a:r>
            <a:r>
              <a:rPr lang="pl-PL" dirty="0">
                <a:solidFill>
                  <a:srgbClr val="92D050"/>
                </a:solidFill>
              </a:rPr>
              <a:t>rośnie drzewo życia rodzące owoce dwanaście razy</a:t>
            </a:r>
            <a:r>
              <a:rPr lang="pl-PL" dirty="0"/>
              <a:t>. Wydaje ono owoc co miesiąc, a jego liście służą narodom jako lekarstwo.</a:t>
            </a:r>
          </a:p>
          <a:p>
            <a:pPr marL="0" indent="0">
              <a:buNone/>
            </a:pPr>
            <a:r>
              <a:rPr lang="pl-PL" dirty="0"/>
              <a:t>I nie będzie już żadnego przekleństwa.  W mieście będzie stał tron Boga i Baranka, a Jego słudzy będą Mu usługiwać.</a:t>
            </a:r>
          </a:p>
          <a:p>
            <a:pPr marL="0" indent="0">
              <a:buNone/>
            </a:pPr>
            <a:r>
              <a:rPr lang="pl-PL" dirty="0"/>
              <a:t>Będą oglądać Jego oblicze i na ich czołach będzie Jego imię. </a:t>
            </a:r>
          </a:p>
          <a:p>
            <a:pPr marL="0" indent="0">
              <a:buNone/>
            </a:pPr>
            <a:r>
              <a:rPr lang="pl-PL" dirty="0">
                <a:solidFill>
                  <a:srgbClr val="FFFF00"/>
                </a:solidFill>
              </a:rPr>
              <a:t>Nie będzie już nocy </a:t>
            </a:r>
            <a:r>
              <a:rPr lang="pl-PL" dirty="0"/>
              <a:t>i nie będą potrzebować światła lampy ani światła słońca, ponieważ Pan Bóg będzie świecił nad nimi. I będą oni królować na wieki wieków.</a:t>
            </a:r>
          </a:p>
          <a:p>
            <a:pPr marL="0" indent="0">
              <a:buNone/>
            </a:pPr>
            <a:r>
              <a:rPr lang="pl-PL" dirty="0"/>
              <a:t>Powiedział do mnie anioł:  „Te słowa są wiarygodne i prawdziwe. Pan, Bóg duchów proroków,  posłał swego anioła, aby pokazać swoim sługom to, co wkrótce musi się wydarzyć.</a:t>
            </a:r>
          </a:p>
          <a:p>
            <a:pPr marL="0" indent="0">
              <a:buNone/>
            </a:pPr>
            <a:r>
              <a:rPr lang="pl-PL" dirty="0"/>
              <a:t>Oto wkrótce przyjdę. </a:t>
            </a:r>
            <a:r>
              <a:rPr lang="pl-PL" dirty="0">
                <a:solidFill>
                  <a:srgbClr val="FFC000"/>
                </a:solidFill>
              </a:rPr>
              <a:t>Szczęśliwy, kto strzeże słów proroctwa tej księgi</a:t>
            </a:r>
            <a:r>
              <a:rPr lang="pl-PL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65026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D4FA67-C2E1-477C-BA59-4F4424FE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3" y="426720"/>
            <a:ext cx="11325137" cy="575024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Powiedział mi również: „Stało się! Ja jestem </a:t>
            </a:r>
            <a:r>
              <a:rPr lang="pl-PL" dirty="0">
                <a:solidFill>
                  <a:srgbClr val="FAAF00"/>
                </a:solidFill>
              </a:rPr>
              <a:t>Alfa i Omega</a:t>
            </a:r>
            <a:r>
              <a:rPr lang="pl-PL" dirty="0"/>
              <a:t>. Początek i Koniec. Ja spragnionemu dam pić ze źródła wody życia – za darmo.</a:t>
            </a:r>
          </a:p>
          <a:p>
            <a:pPr marL="0" indent="0">
              <a:buNone/>
            </a:pPr>
            <a:r>
              <a:rPr lang="pl-PL" dirty="0"/>
              <a:t>Zwycięzca to otrzyma. </a:t>
            </a:r>
            <a:r>
              <a:rPr lang="pl-PL" dirty="0">
                <a:solidFill>
                  <a:srgbClr val="FAAF00"/>
                </a:solidFill>
              </a:rPr>
              <a:t>Ja będę jego Bogiem, a on będzie moim synem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A miejsce dla tchórzy, niewiernych, postępujących obrzydliwie, zabójców, rozpustników, czarodziejów, bałwochwalców i wszelkich kłamców jest w jeziorze płonącym ogniem i siarką”.</a:t>
            </a:r>
          </a:p>
          <a:p>
            <a:pPr marL="0" indent="0">
              <a:buNone/>
            </a:pPr>
            <a:r>
              <a:rPr lang="pl-PL" dirty="0"/>
              <a:t>Następnie jeden z siedmiu aniołów,  który miał siedem czasz napełnionych siedmioma ostatnimi plagami, podszedł do mnie i powiedział: „Chodź! Pokażę ci </a:t>
            </a:r>
            <a:r>
              <a:rPr lang="pl-PL" dirty="0">
                <a:solidFill>
                  <a:srgbClr val="FAAF00"/>
                </a:solidFill>
              </a:rPr>
              <a:t>Oblubienicę, małżonkę Baranka</a:t>
            </a:r>
            <a:r>
              <a:rPr lang="pl-PL" dirty="0"/>
              <a:t>”.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516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F5B63-696F-46E2-AFD6-8DBECAEF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528506"/>
            <a:ext cx="10233800" cy="60652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Ja, Jan, słyszałem to i widziałem. A gdy usłyszałem i zobaczyłem, upadłem do stóp anioła, który mi to pokazał.</a:t>
            </a:r>
          </a:p>
          <a:p>
            <a:pPr marL="0" indent="0">
              <a:buNone/>
            </a:pPr>
            <a:r>
              <a:rPr lang="pl-PL" dirty="0"/>
              <a:t>On jednak powiedział do mnie: „Nie rób tego! Jestem sługą razem z tobą i z twoimi braćmi prorokami oraz tymi, którzy strzegą słów tej księgi. Oddaj pokłon Bogu!”.</a:t>
            </a:r>
          </a:p>
          <a:p>
            <a:pPr marL="0" indent="0">
              <a:buNone/>
            </a:pPr>
            <a:r>
              <a:rPr lang="pl-PL" dirty="0"/>
              <a:t>Powiedział mi także: „Nie pieczętuj słów proroctwa tej księgi, bo czas jest bliski.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Krzywdziciel niech dalej krzywdzi, nieczysty niech jeszcze bardziej się brudzi, sprawiedliwy niech nadal postępuje sprawiedliwie, a święty niech uświęca się coraz bardziej.</a:t>
            </a:r>
          </a:p>
          <a:p>
            <a:pPr marL="0" indent="0">
              <a:buNone/>
            </a:pPr>
            <a:r>
              <a:rPr lang="pl-PL" dirty="0"/>
              <a:t>Oto wkrótce przyjdę i przyniosę ze sobą nagrodę. Odpłacę nią każdemu zgodnie z jego czynami.</a:t>
            </a:r>
          </a:p>
          <a:p>
            <a:pPr marL="0" indent="0">
              <a:buNone/>
            </a:pPr>
            <a:r>
              <a:rPr lang="pl-PL" dirty="0"/>
              <a:t>Ja jestem Alfa i Omega, Pierwszy i Ostatni, Początek i Koniec.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Szczęśliwi, którzy piorą swe szaty</a:t>
            </a:r>
            <a:r>
              <a:rPr lang="pl-PL" dirty="0"/>
              <a:t>, aby mieć prawo spożywać z drzewa życia i wejść przez bramy do miasta.</a:t>
            </a:r>
          </a:p>
          <a:p>
            <a:pPr marL="0" indent="0">
              <a:buNone/>
            </a:pPr>
            <a:r>
              <a:rPr lang="pl-PL" dirty="0"/>
              <a:t>Na zewnątrz są psy, czarodzieje, rozpustnicy, zabójcy, bałwochwalcy i wszyscy, którzy lubią i mówią kłamstwa.</a:t>
            </a:r>
          </a:p>
        </p:txBody>
      </p:sp>
    </p:spTree>
    <p:extLst>
      <p:ext uri="{BB962C8B-B14F-4D97-AF65-F5344CB8AC3E}">
        <p14:creationId xmlns:p14="http://schemas.microsoft.com/office/powerpoint/2010/main" val="1221247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4F5B63-696F-46E2-AFD6-8DBECAEF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528506"/>
            <a:ext cx="10233800" cy="606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Ja, Jezus,  posłałem mojego anioła, aby wam to poświadczył w Kościołach. Ja jestem korzeniem i potomkiem Dawida, świecącą Gwiazdą Poranną”.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A Duch i Oblubienica mówią: „Przyjdź!”. </a:t>
            </a:r>
            <a:r>
              <a:rPr lang="pl-PL" dirty="0"/>
              <a:t>I kto słucha, niech powie: „Przyjdź!”. Kto jest spragniony, niech przyjdzie i kto chce, niech zaczerpnie wody życia – za darmo.</a:t>
            </a:r>
          </a:p>
          <a:p>
            <a:pPr marL="0" indent="0">
              <a:buNone/>
            </a:pPr>
            <a:r>
              <a:rPr lang="pl-PL" dirty="0"/>
              <a:t>A jeśli ktoś usunie coś ze słów księgi tego proroctwa, Bóg odsunie go od drzewa życia i usunie z Miasta Świętego, które są opisane w tej księdze.</a:t>
            </a:r>
          </a:p>
          <a:p>
            <a:pPr marL="0" indent="0">
              <a:buNone/>
            </a:pPr>
            <a:r>
              <a:rPr lang="pl-PL" dirty="0"/>
              <a:t>To mówi świadek: „Tak. Wkrótce przyjdę”. Amen.  Przyjdź, Panie  Jezu!</a:t>
            </a:r>
          </a:p>
          <a:p>
            <a:pPr marL="0" indent="0">
              <a:buNone/>
            </a:pPr>
            <a:r>
              <a:rPr lang="pl-PL" dirty="0">
                <a:solidFill>
                  <a:srgbClr val="FFC000"/>
                </a:solidFill>
              </a:rPr>
              <a:t>Łaska Pana Jezusa ze wszystkimi.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8048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Zakończenie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Potwierdzenie autentyczności księgi </a:t>
            </a:r>
          </a:p>
          <a:p>
            <a:r>
              <a:rPr lang="pl-PL" dirty="0"/>
              <a:t>Końcowa część Apokalipsy Jana zaczyna się potwierdzeniem, że wszystko, co Jan usłyszał i zobaczył na Patmos, jest </a:t>
            </a:r>
            <a:r>
              <a:rPr lang="pl-PL" dirty="0">
                <a:solidFill>
                  <a:srgbClr val="FFC000"/>
                </a:solidFill>
              </a:rPr>
              <a:t>pewne i prawdziwe. </a:t>
            </a:r>
          </a:p>
          <a:p>
            <a:r>
              <a:rPr lang="pl-PL" dirty="0"/>
              <a:t>W </a:t>
            </a:r>
            <a:r>
              <a:rPr lang="pl-PL" dirty="0" err="1"/>
              <a:t>Ap</a:t>
            </a:r>
            <a:r>
              <a:rPr lang="pl-PL" dirty="0"/>
              <a:t> 22,16 Jezus mówi w pierwszej osobie: — „Ja, Jezus, wysłałem anioła mego, by poświadczył wam to w zborach. Jam jest korzeń i ród Dawidowy, gwiazda jasna poranna”. Wydaje się, że to stwierdzenie jest jak </a:t>
            </a:r>
            <a:r>
              <a:rPr lang="pl-PL" dirty="0">
                <a:solidFill>
                  <a:srgbClr val="FFC000"/>
                </a:solidFill>
              </a:rPr>
              <a:t>podpis </a:t>
            </a:r>
            <a:r>
              <a:rPr lang="pl-PL" dirty="0"/>
              <a:t>Jezusa w tej księdze. </a:t>
            </a:r>
          </a:p>
          <a:p>
            <a:r>
              <a:rPr lang="pl-PL" dirty="0"/>
              <a:t>W tej końcowej części Jezus </a:t>
            </a:r>
            <a:r>
              <a:rPr lang="pl-PL" dirty="0">
                <a:solidFill>
                  <a:srgbClr val="FFC000"/>
                </a:solidFill>
              </a:rPr>
              <a:t>3-krotnie przypomina swemu ludowi, że przyjdzie wkrótce </a:t>
            </a:r>
            <a:r>
              <a:rPr lang="pl-PL" dirty="0"/>
              <a:t>(zob. </a:t>
            </a:r>
            <a:r>
              <a:rPr lang="pl-PL" dirty="0" err="1"/>
              <a:t>Ap</a:t>
            </a:r>
            <a:r>
              <a:rPr lang="pl-PL" dirty="0"/>
              <a:t> 22,7.12.20). Powtórne przyjście Chrystusa jest głównym wątkiem tej księgi (por. </a:t>
            </a:r>
            <a:r>
              <a:rPr lang="pl-PL" dirty="0" err="1"/>
              <a:t>Ap</a:t>
            </a:r>
            <a:r>
              <a:rPr lang="pl-PL" dirty="0"/>
              <a:t> 1,7). Lud Boży musi żyć w ciągłym oczekiwaniu rychłego powtórnego przyjścia Chrystusa. Nawiązując do swego powtórnego przyjścia, Jezus nie używa czasu przyszłego ( przyjdę ), ale </a:t>
            </a:r>
            <a:r>
              <a:rPr lang="pl-PL" dirty="0">
                <a:solidFill>
                  <a:srgbClr val="92D050"/>
                </a:solidFill>
              </a:rPr>
              <a:t>progresywnego futurystycznego czasu teraźniejszego</a:t>
            </a:r>
            <a:r>
              <a:rPr lang="pl-PL" dirty="0"/>
              <a:t>: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Przychodzę wkrótce</a:t>
            </a:r>
          </a:p>
        </p:txBody>
      </p:sp>
    </p:spTree>
    <p:extLst>
      <p:ext uri="{BB962C8B-B14F-4D97-AF65-F5344CB8AC3E}">
        <p14:creationId xmlns:p14="http://schemas.microsoft.com/office/powerpoint/2010/main" val="1681377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Zakończenie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/>
          </a:bodyPr>
          <a:lstStyle/>
          <a:p>
            <a:r>
              <a:rPr lang="pl-PL" dirty="0"/>
              <a:t>Następnie anioł pouczył Jana, by </a:t>
            </a:r>
            <a:r>
              <a:rPr lang="pl-PL" dirty="0">
                <a:solidFill>
                  <a:srgbClr val="92D050"/>
                </a:solidFill>
              </a:rPr>
              <a:t>nie zapieczętowywał </a:t>
            </a:r>
            <a:r>
              <a:rPr lang="pl-PL" dirty="0"/>
              <a:t>proroctw Apokalipsy Jana (zob. </a:t>
            </a:r>
            <a:r>
              <a:rPr lang="pl-PL" dirty="0" err="1"/>
              <a:t>Ap</a:t>
            </a:r>
            <a:r>
              <a:rPr lang="pl-PL" dirty="0"/>
              <a:t> 22,10). Jest to przeciwieństwo polecenia danego prorokowi Danielowi, który miał zapieczętować proroctwa zapisane w jego.</a:t>
            </a:r>
          </a:p>
          <a:p>
            <a:r>
              <a:rPr lang="pl-PL" dirty="0"/>
              <a:t>Jezus ostrzega przed </a:t>
            </a:r>
            <a:r>
              <a:rPr lang="pl-PL" dirty="0">
                <a:solidFill>
                  <a:srgbClr val="92D050"/>
                </a:solidFill>
              </a:rPr>
              <a:t>dodawaniem czy odejmowaniem</a:t>
            </a:r>
            <a:r>
              <a:rPr lang="pl-PL" dirty="0"/>
              <a:t> czegokolwiek ze słów proroczej księgi (zob. </a:t>
            </a:r>
            <a:r>
              <a:rPr lang="pl-PL" dirty="0" err="1"/>
              <a:t>Ap</a:t>
            </a:r>
            <a:r>
              <a:rPr lang="pl-PL" dirty="0"/>
              <a:t> 22,18-19). Ostrzeżenie to jest echem napomnienia danego Izraelitom przez Mojżesza pod koniec ich wędrówki po pustyni: — „Niczego nie dodacie do tego, co ja wam nakazuję, i niczego z tego nie ujmiecie, przestrzegając przykazań Pana, waszego Boga, które ja wam nakazuję” </a:t>
            </a:r>
          </a:p>
          <a:p>
            <a:r>
              <a:rPr lang="pl-PL" dirty="0"/>
              <a:t>Ci, którzy odjęliby cokolwiek ze słów tej księgi, zostaną </a:t>
            </a:r>
            <a:r>
              <a:rPr lang="pl-PL" dirty="0">
                <a:solidFill>
                  <a:srgbClr val="FAAF00"/>
                </a:solidFill>
              </a:rPr>
              <a:t>pozbawieni życia wiecznego </a:t>
            </a:r>
            <a:r>
              <a:rPr lang="pl-PL" dirty="0"/>
              <a:t>w Nowym Jeruzalem.</a:t>
            </a:r>
          </a:p>
        </p:txBody>
      </p:sp>
    </p:spTree>
    <p:extLst>
      <p:ext uri="{BB962C8B-B14F-4D97-AF65-F5344CB8AC3E}">
        <p14:creationId xmlns:p14="http://schemas.microsoft.com/office/powerpoint/2010/main" val="4075564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62864-2730-4F3A-8ED3-570DC40F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AAF00"/>
                </a:solidFill>
                <a:latin typeface="Bahnschrift SemiBold SemiConden" panose="020B0502040204020203" pitchFamily="34" charset="0"/>
              </a:rPr>
              <a:t>Zakończenie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2F903-5474-4E0A-9872-053E39A5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1359016"/>
            <a:ext cx="10741404" cy="5276675"/>
          </a:xfrm>
        </p:spPr>
        <p:txBody>
          <a:bodyPr>
            <a:normAutofit/>
          </a:bodyPr>
          <a:lstStyle/>
          <a:p>
            <a:r>
              <a:rPr lang="pl-PL" dirty="0"/>
              <a:t>Apokalipsa Jana kończy się </a:t>
            </a:r>
            <a:r>
              <a:rPr lang="pl-PL" dirty="0">
                <a:solidFill>
                  <a:srgbClr val="FAAF00"/>
                </a:solidFill>
              </a:rPr>
              <a:t>błogosławieństwem</a:t>
            </a:r>
            <a:r>
              <a:rPr lang="pl-PL" dirty="0"/>
              <a:t>: „Łaska Pana Jezusa niech będzie z wszystkimi” (</a:t>
            </a:r>
            <a:r>
              <a:rPr lang="pl-PL" dirty="0" err="1"/>
              <a:t>Ap</a:t>
            </a:r>
            <a:r>
              <a:rPr lang="pl-PL" dirty="0"/>
              <a:t> 22,21). </a:t>
            </a:r>
          </a:p>
          <a:p>
            <a:r>
              <a:rPr lang="pl-PL" dirty="0"/>
              <a:t>To zdanie jest czymś więcej niż zwyczajowym błogosławieństwem. Jego celem jest upewnić lud Boży na przestrzeni dziejów, że ich jedyną nadzieją jest łaska Chrystusa. Chrystus jest odpowiedzią na wszystkie ludzkie nadzieje i tęsknoty wśród tajemnic i niepewności życia. Przyszłość może wyglądać przerażająco i ponuro, ale </a:t>
            </a:r>
            <a:r>
              <a:rPr lang="pl-PL" dirty="0">
                <a:solidFill>
                  <a:srgbClr val="FAAF00"/>
                </a:solidFill>
              </a:rPr>
              <a:t>Bóg zawsze będzie ze swoim ludem aż po kres czasu </a:t>
            </a:r>
            <a:r>
              <a:rPr lang="pl-PL" dirty="0"/>
              <a:t>(zob. Mt 28,20). </a:t>
            </a:r>
          </a:p>
          <a:p>
            <a:r>
              <a:rPr lang="pl-PL" dirty="0"/>
              <a:t>On trzyma przyszłość w swoich rękach. Jego łaska jest obiecana wszystkim, którzy poważnie traktują przesłania Apokalipsy Jana . Jego </a:t>
            </a:r>
            <a:r>
              <a:rPr lang="pl-PL" dirty="0">
                <a:solidFill>
                  <a:srgbClr val="FAAF00"/>
                </a:solidFill>
              </a:rPr>
              <a:t>łaska wyposaży Jego lud we wszystko</a:t>
            </a:r>
            <a:r>
              <a:rPr lang="pl-PL" dirty="0"/>
              <a:t>, czego potrzebuje on do przetrwania trudnych czasów i ostatecznego kryzysu. </a:t>
            </a:r>
          </a:p>
        </p:txBody>
      </p:sp>
    </p:spTree>
    <p:extLst>
      <p:ext uri="{BB962C8B-B14F-4D97-AF65-F5344CB8AC3E}">
        <p14:creationId xmlns:p14="http://schemas.microsoft.com/office/powerpoint/2010/main" val="355378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I przeniósł mnie w duchu </a:t>
            </a:r>
            <a:r>
              <a:rPr lang="pl-PL" dirty="0">
                <a:solidFill>
                  <a:srgbClr val="FAAF00"/>
                </a:solidFill>
              </a:rPr>
              <a:t>na wielką, wysoką górę i pokazał mi Miasto Święte, Jeruzalem</a:t>
            </a:r>
            <a:r>
              <a:rPr lang="pl-PL" dirty="0"/>
              <a:t>,  zstępujące z nieba od Boga.</a:t>
            </a:r>
          </a:p>
          <a:p>
            <a:pPr marL="0" indent="0">
              <a:buNone/>
            </a:pPr>
            <a:r>
              <a:rPr lang="pl-PL" dirty="0"/>
              <a:t>W nim była chwała  Boga. Jego blask podobny był do drogocennego kamienia, jakby do krystalicznego kamienia jaspisu.</a:t>
            </a:r>
          </a:p>
          <a:p>
            <a:pPr marL="0" indent="0">
              <a:buNone/>
            </a:pPr>
            <a:r>
              <a:rPr lang="pl-PL" dirty="0"/>
              <a:t>Otaczał je wielki, </a:t>
            </a:r>
            <a:r>
              <a:rPr lang="pl-PL" dirty="0">
                <a:solidFill>
                  <a:schemeClr val="accent5"/>
                </a:solidFill>
              </a:rPr>
              <a:t>wysoki mur</a:t>
            </a:r>
            <a:r>
              <a:rPr lang="pl-PL" dirty="0"/>
              <a:t>. Miało też dwanaście bram, a na bramach dwunastu aniołów oraz wypisane imiona, które są imionami dwunastu plemion Izraelitów.</a:t>
            </a:r>
          </a:p>
          <a:p>
            <a:pPr marL="0" indent="0">
              <a:buNone/>
            </a:pPr>
            <a:r>
              <a:rPr lang="pl-PL" dirty="0"/>
              <a:t>Od wschodu były trzy bramy, od północy – trzy bramy, od południa – trzy bramy i od zachodu – trzy bramy.</a:t>
            </a:r>
          </a:p>
          <a:p>
            <a:pPr marL="0" indent="0">
              <a:buNone/>
            </a:pPr>
            <a:r>
              <a:rPr lang="pl-PL" dirty="0"/>
              <a:t>Mur miasta miał dwanaście fundamentów, a na nich – dwanaście imion dwunastu apostołów  Baranka. </a:t>
            </a:r>
          </a:p>
          <a:p>
            <a:pPr marL="0" indent="0">
              <a:buNone/>
            </a:pPr>
            <a:r>
              <a:rPr lang="pl-PL" dirty="0"/>
              <a:t>Ten, z którym rozmawiałem, miał złoty pręt mierniczy, aby zmierzyć miasto, jego bramy i mury.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/>
                </a:solidFill>
              </a:rPr>
              <a:t>Miasto zaś miało kształt czworoboku </a:t>
            </a:r>
            <a:r>
              <a:rPr lang="pl-PL" dirty="0"/>
              <a:t>i jego długość była równa szerokości. Prętem wymierzył miasto na dwanaście tysięcy stadiów  – jego długość, szerokość i wysokość były identyczne.</a:t>
            </a:r>
          </a:p>
        </p:txBody>
      </p:sp>
    </p:spTree>
    <p:extLst>
      <p:ext uri="{BB962C8B-B14F-4D97-AF65-F5344CB8AC3E}">
        <p14:creationId xmlns:p14="http://schemas.microsoft.com/office/powerpoint/2010/main" val="1776950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20117"/>
            <a:ext cx="10131425" cy="6249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Zmierzył też jego mury: sto czterdzieści cztery łokcie  według miary ludzkiej, którą posłużył się anioł.</a:t>
            </a:r>
          </a:p>
          <a:p>
            <a:pPr marL="0" indent="0">
              <a:buNone/>
            </a:pPr>
            <a:r>
              <a:rPr lang="pl-PL" dirty="0"/>
              <a:t>Mur był zbudowany z jaspisu, a miasto ze złota czystego jak przezroczyste szkło.</a:t>
            </a:r>
          </a:p>
          <a:p>
            <a:pPr marL="0" indent="0">
              <a:buNone/>
            </a:pPr>
            <a:r>
              <a:rPr lang="pl-PL" dirty="0"/>
              <a:t>Fundamenty muru miasta były ozdobione różnymi drogocennymi kamieniami. Pierwszy fundament był z jaspisu, drugi z szafiru, trzeci z chalcedonu, czwarty ze szmaragdu,</a:t>
            </a:r>
          </a:p>
          <a:p>
            <a:pPr marL="0" indent="0">
              <a:buNone/>
            </a:pPr>
            <a:r>
              <a:rPr lang="pl-PL" dirty="0"/>
              <a:t>piąty z sardonyksu, szósty z krwawnika, siódmy z chryzolitu, ósmy z berylu, dziewiąty z topazu, dziesiąty z chryzoprazu, jedenasty z hiacyntu, dwunasty z ametystu.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5"/>
                </a:solidFill>
              </a:rPr>
              <a:t>Dwanaście bram to dwanaście pereł</a:t>
            </a:r>
            <a:r>
              <a:rPr lang="pl-PL" dirty="0"/>
              <a:t>, każda brama z jednej perły. A dziedziniec miasta był ze złota czystego jak przezroczyste szkło.</a:t>
            </a:r>
          </a:p>
        </p:txBody>
      </p:sp>
    </p:spTree>
    <p:extLst>
      <p:ext uri="{BB962C8B-B14F-4D97-AF65-F5344CB8AC3E}">
        <p14:creationId xmlns:p14="http://schemas.microsoft.com/office/powerpoint/2010/main" val="56649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03339"/>
            <a:ext cx="10131425" cy="6266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accent5"/>
                </a:solidFill>
              </a:rPr>
              <a:t>Świątyni w mieście nie widziałem</a:t>
            </a:r>
            <a:r>
              <a:rPr lang="pl-PL" dirty="0"/>
              <a:t>, gdyż jego świątynią jest Pan,  Bóg Wszechmocny, i Baranek.</a:t>
            </a:r>
          </a:p>
          <a:p>
            <a:pPr marL="0" indent="0">
              <a:buNone/>
            </a:pPr>
            <a:r>
              <a:rPr lang="pl-PL" dirty="0"/>
              <a:t>Miastu nie potrzeba też słońca ani księżyca, bo oświetla je chwała  Boża, a Baranek jest jego lampą.</a:t>
            </a:r>
          </a:p>
          <a:p>
            <a:pPr marL="0" indent="0">
              <a:buNone/>
            </a:pPr>
            <a:r>
              <a:rPr lang="pl-PL" dirty="0"/>
              <a:t>Będą chodzić w jego świetle narody i królowie ziemscy przyniosą do niego swą chwałę. </a:t>
            </a:r>
          </a:p>
          <a:p>
            <a:pPr marL="0" indent="0">
              <a:buNone/>
            </a:pPr>
            <a:r>
              <a:rPr lang="pl-PL" dirty="0"/>
              <a:t>W dzień jego bramy nie będą zamykane, a nocy tam nie ma.</a:t>
            </a:r>
          </a:p>
          <a:p>
            <a:pPr marL="0" indent="0">
              <a:buNone/>
            </a:pPr>
            <a:r>
              <a:rPr lang="pl-PL" dirty="0"/>
              <a:t>Do niego wniosą chwałę i cześć narodów.</a:t>
            </a:r>
          </a:p>
          <a:p>
            <a:pPr marL="0" indent="0">
              <a:buNone/>
            </a:pPr>
            <a:r>
              <a:rPr lang="pl-PL" dirty="0"/>
              <a:t>Nie wejdzie zaś do niego nic nieczystego ani ten, kto popełniał ohydę i kłamstwo – jedynie zapisani w księdze życia Baranka.</a:t>
            </a:r>
          </a:p>
        </p:txBody>
      </p:sp>
    </p:spTree>
    <p:extLst>
      <p:ext uri="{BB962C8B-B14F-4D97-AF65-F5344CB8AC3E}">
        <p14:creationId xmlns:p14="http://schemas.microsoft.com/office/powerpoint/2010/main" val="58680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65E77-C10C-4812-B439-DB342182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9DE74-FC9D-43B2-97F2-41F1D2B9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Znalezione obrazy dla zapytania new jerusalem">
            <a:extLst>
              <a:ext uri="{FF2B5EF4-FFF2-40B4-BE49-F238E27FC236}">
                <a16:creationId xmlns:a16="http://schemas.microsoft.com/office/drawing/2014/main" id="{B9A99371-5224-4914-A893-4062FC7E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24000"/>
            <a:ext cx="8191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5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15A94-7FB9-447C-AFFB-DEB57EB9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D823BD-005D-4544-B2C4-881E830D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new jerusalem">
            <a:extLst>
              <a:ext uri="{FF2B5EF4-FFF2-40B4-BE49-F238E27FC236}">
                <a16:creationId xmlns:a16="http://schemas.microsoft.com/office/drawing/2014/main" id="{8A270516-9B01-4E7A-A7C7-214616C6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314450"/>
            <a:ext cx="7048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72337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2930</TotalTime>
  <Words>2114</Words>
  <Application>Microsoft Office PowerPoint</Application>
  <PresentationFormat>Panoramiczny</PresentationFormat>
  <Paragraphs>129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8" baseType="lpstr">
      <vt:lpstr>Arial</vt:lpstr>
      <vt:lpstr>Bahnschrift SemiBold SemiConden</vt:lpstr>
      <vt:lpstr>Corbel</vt:lpstr>
      <vt:lpstr>Głębokość</vt:lpstr>
      <vt:lpstr>APOKALIPSA</vt:lpstr>
      <vt:lpstr>Odnowiona ziemia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Odnowiona ziemia</vt:lpstr>
      <vt:lpstr>Prezentacja programu PowerPoint</vt:lpstr>
      <vt:lpstr>Prezentacja programu PowerPoint</vt:lpstr>
      <vt:lpstr>Miasto Oblubienica</vt:lpstr>
      <vt:lpstr>Prezentacja programu PowerPoint</vt:lpstr>
      <vt:lpstr>Prezentacja programu PowerPoint</vt:lpstr>
      <vt:lpstr>Sacra di San Michele [Piemonte]</vt:lpstr>
      <vt:lpstr>Prezentacja programu PowerPoint</vt:lpstr>
      <vt:lpstr>Prezentacja programu PowerPoint</vt:lpstr>
      <vt:lpstr>Prezentacja programu PowerPoint</vt:lpstr>
      <vt:lpstr>Miasto Oblubienica</vt:lpstr>
      <vt:lpstr>Miasto Oblubienica</vt:lpstr>
      <vt:lpstr>Jaspis</vt:lpstr>
      <vt:lpstr>Szafir</vt:lpstr>
      <vt:lpstr>Chalcedon</vt:lpstr>
      <vt:lpstr>Szmaragd</vt:lpstr>
      <vt:lpstr>Sardonyks</vt:lpstr>
      <vt:lpstr>Chryzolit</vt:lpstr>
      <vt:lpstr>Beryl</vt:lpstr>
      <vt:lpstr>Topaz</vt:lpstr>
      <vt:lpstr>Chryzopraz</vt:lpstr>
      <vt:lpstr>Hiacynt</vt:lpstr>
      <vt:lpstr>Ametyst</vt:lpstr>
      <vt:lpstr>Prezentacja programu PowerPoint</vt:lpstr>
      <vt:lpstr>Babilon - określenia</vt:lpstr>
      <vt:lpstr>Nowe Jeruzalem</vt:lpstr>
      <vt:lpstr>Drzewo życia</vt:lpstr>
      <vt:lpstr>Prezentacja programu PowerPoint</vt:lpstr>
      <vt:lpstr>Zakończenie księgi</vt:lpstr>
      <vt:lpstr>Prezentacja programu PowerPoint</vt:lpstr>
      <vt:lpstr>Prezentacja programu PowerPoint</vt:lpstr>
      <vt:lpstr>Prezentacja programu PowerPoint</vt:lpstr>
      <vt:lpstr>Zakończenie</vt:lpstr>
      <vt:lpstr>Zakończenie</vt:lpstr>
      <vt:lpstr>Zakończenie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 Szerszeń</cp:lastModifiedBy>
  <cp:revision>327</cp:revision>
  <dcterms:created xsi:type="dcterms:W3CDTF">2018-09-06T17:04:25Z</dcterms:created>
  <dcterms:modified xsi:type="dcterms:W3CDTF">2019-06-10T08:30:28Z</dcterms:modified>
</cp:coreProperties>
</file>